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468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B1116A-E40B-4745-AAD8-029FFFD8960B}">
  <a:tblStyle styleId="{5EB1116A-E40B-4745-AAD8-029FFFD89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9"/>
    <p:restoredTop sz="96629"/>
  </p:normalViewPr>
  <p:slideViewPr>
    <p:cSldViewPr snapToGrid="0">
      <p:cViewPr>
        <p:scale>
          <a:sx n="33" d="100"/>
          <a:sy n="33" d="100"/>
        </p:scale>
        <p:origin x="792" y="160"/>
      </p:cViewPr>
      <p:guideLst>
        <p:guide orient="horz" pos="777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1" y="3573961"/>
            <a:ext cx="40898829" cy="9852493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1pPr>
            <a:lvl2pPr lvl="1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2pPr>
            <a:lvl3pPr lvl="2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3pPr>
            <a:lvl4pPr lvl="3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4pPr>
            <a:lvl5pPr lvl="4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5pPr>
            <a:lvl6pPr lvl="5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6pPr>
            <a:lvl7pPr lvl="6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7pPr>
            <a:lvl8pPr lvl="7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8pPr>
            <a:lvl9pPr lvl="8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1" y="13603801"/>
            <a:ext cx="40898829" cy="3804397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1" y="5309401"/>
            <a:ext cx="40898829" cy="9424929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1pPr>
            <a:lvl2pPr lvl="1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2pPr>
            <a:lvl3pPr lvl="2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3pPr>
            <a:lvl4pPr lvl="3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4pPr>
            <a:lvl5pPr lvl="4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5pPr>
            <a:lvl6pPr lvl="5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6pPr>
            <a:lvl7pPr lvl="6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7pPr>
            <a:lvl8pPr lvl="7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8pPr>
            <a:lvl9pPr lvl="8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1" y="15130682"/>
            <a:ext cx="40898829" cy="624394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 algn="ctr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1" y="10324081"/>
            <a:ext cx="40898829" cy="4040743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1pPr>
            <a:lvl2pPr lvl="1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2pPr>
            <a:lvl3pPr lvl="2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3pPr>
            <a:lvl4pPr lvl="3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4pPr>
            <a:lvl5pPr lvl="4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5pPr>
            <a:lvl6pPr lvl="5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6pPr>
            <a:lvl7pPr lvl="6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7pPr>
            <a:lvl8pPr lvl="7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8pPr>
            <a:lvl9pPr lvl="8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1" y="5531879"/>
            <a:ext cx="40898829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5531879"/>
            <a:ext cx="19199571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5531879"/>
            <a:ext cx="19199571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2666880"/>
            <a:ext cx="13478400" cy="3627354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6670080"/>
            <a:ext cx="13478400" cy="1526097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1" y="2160721"/>
            <a:ext cx="30565543" cy="19635847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1pPr>
            <a:lvl2pPr lvl="1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2pPr>
            <a:lvl3pPr lvl="2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3pPr>
            <a:lvl4pPr lvl="3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4pPr>
            <a:lvl5pPr lvl="4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5pPr>
            <a:lvl6pPr lvl="5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6pPr>
            <a:lvl7pPr lvl="6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7pPr>
            <a:lvl8pPr lvl="7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8pPr>
            <a:lvl9pPr lvl="8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600"/>
            <a:ext cx="21945600" cy="24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22593" tIns="422593" rIns="422593" bIns="42259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1" y="5919240"/>
            <a:ext cx="19416857" cy="7114983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1pPr>
            <a:lvl2pPr lvl="1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2pPr>
            <a:lvl3pPr lvl="2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3pPr>
            <a:lvl4pPr lvl="3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4pPr>
            <a:lvl5pPr lvl="4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5pPr>
            <a:lvl6pPr lvl="5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6pPr>
            <a:lvl7pPr lvl="6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7pPr>
            <a:lvl8pPr lvl="7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8pPr>
            <a:lvl9pPr lvl="8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1" y="13454762"/>
            <a:ext cx="19416857" cy="5928621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3475561"/>
            <a:ext cx="18417600" cy="17736397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1" y="20306761"/>
            <a:ext cx="28794343" cy="2904429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1959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1" y="5531879"/>
            <a:ext cx="40898829" cy="1639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marL="457200" lvl="0" indent="-844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700"/>
              <a:buChar char="●"/>
              <a:defRPr sz="97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r">
              <a:buNone/>
              <a:defRPr sz="4627">
                <a:solidFill>
                  <a:schemeClr val="dk2"/>
                </a:solidFill>
              </a:defRPr>
            </a:lvl1pPr>
            <a:lvl2pPr lvl="1" algn="r">
              <a:buNone/>
              <a:defRPr sz="4627">
                <a:solidFill>
                  <a:schemeClr val="dk2"/>
                </a:solidFill>
              </a:defRPr>
            </a:lvl2pPr>
            <a:lvl3pPr lvl="2" algn="r">
              <a:buNone/>
              <a:defRPr sz="4627">
                <a:solidFill>
                  <a:schemeClr val="dk2"/>
                </a:solidFill>
              </a:defRPr>
            </a:lvl3pPr>
            <a:lvl4pPr lvl="3" algn="r">
              <a:buNone/>
              <a:defRPr sz="4627">
                <a:solidFill>
                  <a:schemeClr val="dk2"/>
                </a:solidFill>
              </a:defRPr>
            </a:lvl4pPr>
            <a:lvl5pPr lvl="4" algn="r">
              <a:buNone/>
              <a:defRPr sz="4627">
                <a:solidFill>
                  <a:schemeClr val="dk2"/>
                </a:solidFill>
              </a:defRPr>
            </a:lvl5pPr>
            <a:lvl6pPr lvl="5" algn="r">
              <a:buNone/>
              <a:defRPr sz="4627">
                <a:solidFill>
                  <a:schemeClr val="dk2"/>
                </a:solidFill>
              </a:defRPr>
            </a:lvl6pPr>
            <a:lvl7pPr lvl="6" algn="r">
              <a:buNone/>
              <a:defRPr sz="4627">
                <a:solidFill>
                  <a:schemeClr val="dk2"/>
                </a:solidFill>
              </a:defRPr>
            </a:lvl7pPr>
            <a:lvl8pPr lvl="7" algn="r">
              <a:buNone/>
              <a:defRPr sz="4627">
                <a:solidFill>
                  <a:schemeClr val="dk2"/>
                </a:solidFill>
              </a:defRPr>
            </a:lvl8pPr>
            <a:lvl9pPr lvl="8" algn="r">
              <a:buNone/>
              <a:defRPr sz="4627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emf"/><Relationship Id="rId25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119536" y="3660370"/>
            <a:ext cx="15906086" cy="998101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9309886" y="3634092"/>
            <a:ext cx="14151650" cy="10717151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9320736" y="14768888"/>
            <a:ext cx="14140800" cy="7081024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3119536" y="14095280"/>
            <a:ext cx="15906086" cy="5415866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967345" y="138782"/>
            <a:ext cx="35956543" cy="118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/>
            <a:r>
              <a:rPr lang="fr" sz="6600" b="1" dirty="0">
                <a:solidFill>
                  <a:srgbClr val="CC4125"/>
                </a:solidFill>
              </a:rPr>
              <a:t>Just </a:t>
            </a:r>
            <a:r>
              <a:rPr lang="en-GB" sz="6600" b="1" dirty="0">
                <a:solidFill>
                  <a:srgbClr val="CC4125"/>
                </a:solidFill>
              </a:rPr>
              <a:t>Ask</a:t>
            </a:r>
            <a:r>
              <a:rPr lang="fr" sz="6600" b="1" dirty="0">
                <a:solidFill>
                  <a:srgbClr val="CC4125"/>
                </a:solidFill>
              </a:rPr>
              <a:t>: Learning to Answer Questions from Millions of Narrated Videos</a:t>
            </a:r>
            <a:endParaRPr sz="6600" b="1" dirty="0">
              <a:solidFill>
                <a:srgbClr val="CC4125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764404" y="1372477"/>
            <a:ext cx="24185571" cy="189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" sz="4200" dirty="0">
                <a:solidFill>
                  <a:srgbClr val="073763"/>
                </a:solidFill>
              </a:rPr>
              <a:t>Antoine Yang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Antoine Miech</a:t>
            </a:r>
            <a:r>
              <a:rPr lang="fr" sz="4200" baseline="30000" dirty="0">
                <a:solidFill>
                  <a:srgbClr val="073763"/>
                </a:solidFill>
              </a:rPr>
              <a:t>1,2,+</a:t>
            </a:r>
            <a:r>
              <a:rPr lang="fr" sz="4200" dirty="0">
                <a:solidFill>
                  <a:srgbClr val="073763"/>
                </a:solidFill>
              </a:rPr>
              <a:t>, Josef Sivic</a:t>
            </a:r>
            <a:r>
              <a:rPr lang="fr" sz="4200" baseline="30000" dirty="0">
                <a:solidFill>
                  <a:srgbClr val="073763"/>
                </a:solidFill>
              </a:rPr>
              <a:t>3</a:t>
            </a:r>
            <a:r>
              <a:rPr lang="fr" sz="4200" dirty="0">
                <a:solidFill>
                  <a:srgbClr val="073763"/>
                </a:solidFill>
              </a:rPr>
              <a:t>, Ivan Laptev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Cordelia Schmid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endParaRPr sz="4200" baseline="30000" dirty="0">
              <a:solidFill>
                <a:srgbClr val="073763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fr" sz="3600" baseline="30000" dirty="0">
                <a:solidFill>
                  <a:srgbClr val="073763"/>
                </a:solidFill>
              </a:rPr>
              <a:t>1</a:t>
            </a:r>
            <a:r>
              <a:rPr lang="fr" sz="3600" dirty="0">
                <a:solidFill>
                  <a:srgbClr val="073763"/>
                </a:solidFill>
              </a:rPr>
              <a:t>Inria Paris	  	 </a:t>
            </a:r>
            <a:r>
              <a:rPr lang="fr" sz="3600" baseline="30000" dirty="0">
                <a:solidFill>
                  <a:srgbClr val="073763"/>
                </a:solidFill>
              </a:rPr>
              <a:t>2</a:t>
            </a:r>
            <a:r>
              <a:rPr lang="fr" sz="3600" dirty="0">
                <a:solidFill>
                  <a:srgbClr val="073763"/>
                </a:solidFill>
              </a:rPr>
              <a:t>Ecole Normale Supérieure, PSL	      </a:t>
            </a:r>
            <a:r>
              <a:rPr lang="fr" sz="3600" baseline="30000" dirty="0">
                <a:solidFill>
                  <a:srgbClr val="073763"/>
                </a:solidFill>
              </a:rPr>
              <a:t>3</a:t>
            </a:r>
            <a:r>
              <a:rPr lang="fr" sz="3600" dirty="0">
                <a:solidFill>
                  <a:srgbClr val="073763"/>
                </a:solidFill>
              </a:rPr>
              <a:t>CIIRC, CTU in Prague	        	</a:t>
            </a:r>
            <a:r>
              <a:rPr lang="fr" sz="3600" baseline="30000" dirty="0">
                <a:solidFill>
                  <a:srgbClr val="073763"/>
                </a:solidFill>
              </a:rPr>
              <a:t>+</a:t>
            </a:r>
            <a:r>
              <a:rPr lang="fr" sz="3600" dirty="0">
                <a:solidFill>
                  <a:srgbClr val="073763"/>
                </a:solidFill>
              </a:rPr>
              <a:t>Now at DeepMind		</a:t>
            </a:r>
            <a:endParaRPr sz="3600" dirty="0">
              <a:solidFill>
                <a:srgbClr val="073763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3583550" y="3060634"/>
            <a:ext cx="14978057" cy="10684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HowToVQA69M: large-scale VideoQA training dataset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3380753" y="3077430"/>
            <a:ext cx="5692248" cy="10684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Zero-shot VideoQA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7050304" y="13761910"/>
            <a:ext cx="7972457" cy="552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Training on HowToVQA69M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3091306" y="14466381"/>
            <a:ext cx="6577960" cy="5087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Results after finetuning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9613298" y="22548098"/>
            <a:ext cx="12289505" cy="165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1600" dirty="0"/>
              <a:t>[1] A. </a:t>
            </a:r>
            <a:r>
              <a:rPr lang="fr" sz="1600" dirty="0" err="1"/>
              <a:t>Miech</a:t>
            </a:r>
            <a:r>
              <a:rPr lang="fr" sz="1600" dirty="0"/>
              <a:t> et al., HowTo100M: Learning a </a:t>
            </a:r>
            <a:r>
              <a:rPr lang="fr" sz="1600" dirty="0" err="1"/>
              <a:t>Text-Video</a:t>
            </a:r>
            <a:r>
              <a:rPr lang="fr" sz="1600" dirty="0"/>
              <a:t> </a:t>
            </a:r>
            <a:r>
              <a:rPr lang="fr" sz="1600" dirty="0" err="1"/>
              <a:t>Embedding</a:t>
            </a:r>
            <a:r>
              <a:rPr lang="fr" sz="1600" dirty="0"/>
              <a:t> by </a:t>
            </a:r>
            <a:r>
              <a:rPr lang="fr" sz="1600" dirty="0" err="1"/>
              <a:t>Watching</a:t>
            </a:r>
            <a:r>
              <a:rPr lang="fr" sz="1600" dirty="0"/>
              <a:t> </a:t>
            </a:r>
            <a:r>
              <a:rPr lang="fr" sz="1600" dirty="0" err="1"/>
              <a:t>Hundred</a:t>
            </a:r>
            <a:r>
              <a:rPr lang="fr" sz="1600" dirty="0"/>
              <a:t> Million </a:t>
            </a:r>
            <a:r>
              <a:rPr lang="fr" sz="1600" dirty="0" err="1"/>
              <a:t>Narrated</a:t>
            </a:r>
            <a:r>
              <a:rPr lang="fr" sz="1600" dirty="0"/>
              <a:t> </a:t>
            </a:r>
            <a:r>
              <a:rPr lang="fr" sz="1600" dirty="0" err="1"/>
              <a:t>Video</a:t>
            </a:r>
            <a:r>
              <a:rPr lang="fr" sz="1600" dirty="0"/>
              <a:t> Clips. In ICCV, 2019.</a:t>
            </a:r>
            <a:endParaRPr lang="fr-FR" sz="1600" dirty="0"/>
          </a:p>
          <a:p>
            <a:r>
              <a:rPr lang="fr-FR" sz="1600" dirty="0"/>
              <a:t>[2] TM. Le, et. al., </a:t>
            </a:r>
            <a:r>
              <a:rPr lang="fr-FR" sz="1600" dirty="0" err="1"/>
              <a:t>Hierarchical</a:t>
            </a:r>
            <a:r>
              <a:rPr lang="fr-FR" sz="1600" dirty="0"/>
              <a:t> </a:t>
            </a:r>
            <a:r>
              <a:rPr lang="fr-FR" sz="1600" dirty="0" err="1"/>
              <a:t>conditional</a:t>
            </a:r>
            <a:r>
              <a:rPr lang="fr-FR" sz="1600" dirty="0"/>
              <a:t> relation networks for </a:t>
            </a:r>
            <a:r>
              <a:rPr lang="fr-FR" sz="1600" dirty="0" err="1"/>
              <a:t>video</a:t>
            </a:r>
            <a:r>
              <a:rPr lang="fr-FR" sz="1600" dirty="0"/>
              <a:t> question </a:t>
            </a:r>
            <a:r>
              <a:rPr lang="fr-FR" sz="1600" dirty="0" err="1"/>
              <a:t>answering</a:t>
            </a:r>
            <a:r>
              <a:rPr lang="fr-FR" sz="1600" dirty="0"/>
              <a:t>. In CVPR, 2020.</a:t>
            </a:r>
          </a:p>
          <a:p>
            <a:r>
              <a:rPr lang="fr" sz="1600" dirty="0"/>
              <a:t>[3] E. Amrani, et. al., Noise estimation using density estimation for self-supervised multimodal learning. In AAAI, 2021.</a:t>
            </a:r>
          </a:p>
          <a:p>
            <a:r>
              <a:rPr lang="fr" sz="1600" dirty="0"/>
              <a:t>[4] J. Lei, et. al., Less is more: Clipbert for video-and-language learning via sparse sampling. In CVPR, 2021.</a:t>
            </a:r>
          </a:p>
          <a:p>
            <a:r>
              <a:rPr lang="fr" sz="1600" dirty="0"/>
              <a:t>[5] L. Li, et. al., HERO: Hierarchical encoder for video+language omni-representation pre-training. In EMNLP, 2020.</a:t>
            </a:r>
          </a:p>
          <a:p>
            <a:r>
              <a:rPr lang="fr" sz="1600" dirty="0"/>
              <a:t>[6] PH. Seo, et. al., Look before you speak: Visually contextualized utterances. In CVPR, 2021.</a:t>
            </a:r>
            <a:endParaRPr sz="1600" dirty="0"/>
          </a:p>
        </p:txBody>
      </p:sp>
      <p:graphicFrame>
        <p:nvGraphicFramePr>
          <p:cNvPr id="68" name="Google Shape;68;p13"/>
          <p:cNvGraphicFramePr/>
          <p:nvPr>
            <p:extLst>
              <p:ext uri="{D42A27DB-BD31-4B8C-83A1-F6EECF244321}">
                <p14:modId xmlns:p14="http://schemas.microsoft.com/office/powerpoint/2010/main" val="777115248"/>
              </p:ext>
            </p:extLst>
          </p:nvPr>
        </p:nvGraphicFramePr>
        <p:xfrm>
          <a:off x="29617319" y="16818969"/>
          <a:ext cx="13308559" cy="4661217"/>
        </p:xfrm>
        <a:graphic>
          <a:graphicData uri="http://schemas.openxmlformats.org/drawingml/2006/table">
            <a:tbl>
              <a:tblPr>
                <a:noFill/>
                <a:tableStyleId>{5EB1116A-E40B-4745-AAD8-029FFFD8960B}</a:tableStyleId>
              </a:tblPr>
              <a:tblGrid>
                <a:gridCol w="188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6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5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Pretraining data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HCRN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[2]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Font typeface="Times New Roman"/>
                        <a:buChar char="-"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2400" dirty="0">
                        <a:solidFill>
                          <a:schemeClr val="bg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36.1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SSML [3]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ClipBERT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[4]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COCO + VG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37.4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HERO </a:t>
                      </a: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[5]</a:t>
                      </a:r>
                      <a:endParaRPr sz="2400" strike="sngStrike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 + TV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  74.1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CoMVT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[6]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39.5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42.6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    38.8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82.3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23.0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 36.8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80.8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28.1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40.4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43.5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38.1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81.9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35.4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41.5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46.3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38.9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84.4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Google Shape;69;p13"/>
          <p:cNvSpPr txBox="1"/>
          <p:nvPr/>
        </p:nvSpPr>
        <p:spPr>
          <a:xfrm>
            <a:off x="29709418" y="4934616"/>
            <a:ext cx="3178622" cy="134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Quantitative results</a:t>
            </a:r>
            <a:endParaRPr sz="4000" dirty="0">
              <a:solidFill>
                <a:srgbClr val="073763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9709418" y="4079342"/>
            <a:ext cx="2699743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Definition</a:t>
            </a:r>
            <a:endParaRPr sz="3200" dirty="0">
              <a:solidFill>
                <a:srgbClr val="073763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2602131" y="4119099"/>
            <a:ext cx="9985629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No manual supervision of visual data</a:t>
            </a:r>
            <a:endParaRPr sz="3200" dirty="0"/>
          </a:p>
        </p:txBody>
      </p:sp>
      <p:sp>
        <p:nvSpPr>
          <p:cNvPr id="76" name="Google Shape;76;p13"/>
          <p:cNvSpPr/>
          <p:nvPr/>
        </p:nvSpPr>
        <p:spPr>
          <a:xfrm>
            <a:off x="428047" y="3626074"/>
            <a:ext cx="12433346" cy="862354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829602" y="3169624"/>
            <a:ext cx="3316902" cy="845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Overview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806805" y="3960965"/>
            <a:ext cx="11724336" cy="44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buSzPts val="600"/>
            </a:pPr>
            <a:r>
              <a:rPr lang="fr" sz="4000" dirty="0">
                <a:solidFill>
                  <a:srgbClr val="073763"/>
                </a:solidFill>
              </a:rPr>
              <a:t>Motivation 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Manual annotation for Video Question Answering is expensive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Text-only annotations are easier to obtain</a:t>
            </a:r>
            <a:endParaRPr sz="3200" dirty="0"/>
          </a:p>
          <a:p>
            <a:pPr>
              <a:spcBef>
                <a:spcPts val="1543"/>
              </a:spcBef>
            </a:pPr>
            <a:r>
              <a:rPr lang="fr" sz="4000" dirty="0">
                <a:solidFill>
                  <a:srgbClr val="073763"/>
                </a:solidFill>
              </a:rPr>
              <a:t>Goal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</a:pPr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Tackle Video Question Answering (VideoQA) without using any manual supervision of visual data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endParaRPr sz="36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spcAft>
                <a:spcPts val="1543"/>
              </a:spcAft>
              <a:buSzPts val="600"/>
            </a:pPr>
            <a:endParaRPr sz="3000" dirty="0">
              <a:solidFill>
                <a:srgbClr val="073763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3390849" y="4041615"/>
            <a:ext cx="9304714" cy="389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Generated </a:t>
            </a:r>
            <a:r>
              <a:rPr lang="fr" sz="3200" dirty="0" err="1"/>
              <a:t>from</a:t>
            </a:r>
            <a:r>
              <a:rPr lang="fr" sz="3200" dirty="0"/>
              <a:t> HowTo100M [1]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69M video-question-answer triplets 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Noisy:</a:t>
            </a:r>
            <a:endParaRPr lang="fr-FR" sz="3200" dirty="0"/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274E13"/>
                </a:solidFill>
              </a:rPr>
              <a:t>≃30% correct samples</a:t>
            </a:r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FF9900"/>
                </a:solidFill>
              </a:rPr>
              <a:t>≃31% question-answer generation errors</a:t>
            </a:r>
            <a:endParaRPr sz="3200" dirty="0">
              <a:solidFill>
                <a:srgbClr val="FF9900"/>
              </a:solidFill>
            </a:endParaRPr>
          </a:p>
          <a:p>
            <a:pPr>
              <a:spcBef>
                <a:spcPts val="1543"/>
              </a:spcBef>
              <a:spcAft>
                <a:spcPts val="1543"/>
              </a:spcAft>
              <a:buSzPts val="600"/>
            </a:pPr>
            <a:r>
              <a:rPr lang="fr" sz="3200" dirty="0">
                <a:solidFill>
                  <a:srgbClr val="FF0000"/>
                </a:solidFill>
              </a:rPr>
              <a:t>≃39% question-answers </a:t>
            </a:r>
            <a:r>
              <a:rPr lang="fr" sz="3200" dirty="0" err="1">
                <a:solidFill>
                  <a:srgbClr val="FF0000"/>
                </a:solidFill>
              </a:rPr>
              <a:t>unrelated</a:t>
            </a:r>
            <a:r>
              <a:rPr lang="fr" sz="3200" dirty="0">
                <a:solidFill>
                  <a:srgbClr val="FF0000"/>
                </a:solidFill>
              </a:rPr>
              <a:t> to video</a:t>
            </a:r>
            <a:endParaRPr sz="3200" dirty="0">
              <a:solidFill>
                <a:srgbClr val="FF0000"/>
              </a:solidFill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428047" y="12818834"/>
            <a:ext cx="12433346" cy="11504086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51334" y="8216043"/>
            <a:ext cx="6420086" cy="3808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r>
              <a:rPr lang="fr" sz="4000" dirty="0">
                <a:solidFill>
                  <a:srgbClr val="073763"/>
                </a:solidFill>
              </a:rPr>
              <a:t>Idea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Automatically generate VideoQA training data from narrated videos</a:t>
            </a:r>
            <a:endParaRPr sz="3200" dirty="0"/>
          </a:p>
          <a:p>
            <a:pPr>
              <a:spcBef>
                <a:spcPts val="1543"/>
              </a:spcBef>
              <a:spcAft>
                <a:spcPts val="1543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Rely on cross-modal supervision and language models trained on text-only annotations </a:t>
            </a:r>
            <a:endParaRPr sz="80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2941176" y="12361545"/>
            <a:ext cx="7467006" cy="7685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>
              <a:buSzPts val="600"/>
            </a:pPr>
            <a:r>
              <a:rPr lang="fr" sz="4800" dirty="0">
                <a:solidFill>
                  <a:srgbClr val="073763"/>
                </a:solidFill>
              </a:rPr>
              <a:t>Generating VideoQA data</a:t>
            </a:r>
            <a:endParaRPr sz="4800" dirty="0">
              <a:solidFill>
                <a:srgbClr val="07376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Google Shape;89;p13"/>
              <p:cNvSpPr txBox="1"/>
              <p:nvPr/>
            </p:nvSpPr>
            <p:spPr>
              <a:xfrm>
                <a:off x="806805" y="20749252"/>
                <a:ext cx="11865643" cy="3445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r>
                  <a:rPr lang="fr-FR" sz="4000" dirty="0">
                    <a:solidFill>
                      <a:srgbClr val="0E4A7E"/>
                    </a:solidFill>
                  </a:rPr>
                  <a:t>Generation procedure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3200" b="1" dirty="0"/>
                  <a:t>Input:</a:t>
                </a:r>
                <a:r>
                  <a:rPr lang="fr-FR" sz="3200" dirty="0"/>
                  <a:t> video with raw speech</a:t>
                </a:r>
                <a:r>
                  <a:rPr lang="fr-FR" sz="3200" i="1" dirty="0"/>
                  <a:t> </a:t>
                </a:r>
                <a14:m>
                  <m:oMath xmlns:m="http://schemas.openxmlformats.org/officeDocument/2006/math"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sz="3200" dirty="0">
                    <a:solidFill>
                      <a:srgbClr val="07376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FR" sz="3200" dirty="0">
                    <a:solidFill>
                      <a:srgbClr val="073763"/>
                    </a:solidFill>
                  </a:rPr>
                  <a:t>                  </a:t>
                </a:r>
                <a:r>
                  <a:rPr lang="fr-FR" sz="3200" b="1" dirty="0"/>
                  <a:t>Output:</a:t>
                </a:r>
                <a:r>
                  <a:rPr lang="fr-FR" sz="3200" dirty="0"/>
                  <a:t>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3200" dirty="0"/>
                  <a:t>triplet</a:t>
                </a:r>
                <a:endParaRPr lang="fr-FR" sz="3200" b="1" i="1" dirty="0"/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Punctuation: extract speech sentence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p(s) </a:t>
                </a:r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Video extraction: extract clip </a:t>
                </a:r>
                <a14:m>
                  <m:oMath xmlns:m="http://schemas.openxmlformats.org/officeDocument/2006/math">
                    <m:r>
                      <a:rPr lang="fr-FR" sz="3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3200" dirty="0"/>
                  <a:t> temporally aligned with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p(s)</a:t>
                </a:r>
              </a:p>
              <a:p>
                <a:pPr marL="228584" indent="-299335">
                  <a:buSzPts val="3500"/>
                  <a:buFont typeface="Arial"/>
                  <a:buAutoNum type="arabicPeriod"/>
                </a:pPr>
                <a:r>
                  <a:rPr lang="fr-FR" sz="3200" dirty="0"/>
                  <a:t> Answer extraction: extract answer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d>
                  </m:oMath>
                </a14:m>
                <a:endParaRPr lang="fr-FR" sz="3200" dirty="0">
                  <a:ea typeface="Cambria Math" panose="02040503050406030204" pitchFamily="18" charset="0"/>
                </a:endParaRPr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Question generation: generate question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Tq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d>
                  </m:oMath>
                </a14:m>
                <a:endParaRPr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9" name="Google Shape;89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05" y="20749252"/>
                <a:ext cx="11865643" cy="3445336"/>
              </a:xfrm>
              <a:prstGeom prst="rect">
                <a:avLst/>
              </a:prstGeom>
              <a:blipFill>
                <a:blip r:embed="rId3"/>
                <a:stretch>
                  <a:fillRect l="-2246" t="-2930" r="-107" b="-6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90;p13"/>
              <p:cNvSpPr txBox="1"/>
              <p:nvPr/>
            </p:nvSpPr>
            <p:spPr>
              <a:xfrm>
                <a:off x="806805" y="17980573"/>
                <a:ext cx="12349702" cy="2728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r>
                  <a:rPr lang="fr" sz="4000" dirty="0" err="1">
                    <a:solidFill>
                      <a:srgbClr val="073763"/>
                    </a:solidFill>
                  </a:rPr>
                  <a:t>Assumptions</a:t>
                </a:r>
                <a:endParaRPr lang="fr" sz="4000" dirty="0">
                  <a:solidFill>
                    <a:srgbClr val="07376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Temporal correspondance </a:t>
                </a:r>
                <a:r>
                  <a:rPr lang="fr-FR" sz="3200" dirty="0" err="1"/>
                  <a:t>between</a:t>
                </a:r>
                <a:r>
                  <a:rPr lang="fr-FR" sz="3200" dirty="0"/>
                  <a:t> </a:t>
                </a:r>
                <a:r>
                  <a:rPr lang="fr-FR" sz="3200" dirty="0" err="1"/>
                  <a:t>video</a:t>
                </a:r>
                <a:r>
                  <a:rPr lang="fr-FR" sz="3200" dirty="0"/>
                  <a:t> and narrations</a:t>
                </a:r>
                <a:endParaRPr lang="fr-FR" sz="3200" dirty="0">
                  <a:solidFill>
                    <a:srgbClr val="073763"/>
                  </a:solidFill>
                </a:endParaRPr>
              </a:p>
              <a:p>
                <a:pPr>
                  <a:spcBef>
                    <a:spcPts val="1543"/>
                  </a:spcBef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Punctuator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fr-FR" sz="3200" dirty="0"/>
                  <a:t> is trained on a punctuated corpus</a:t>
                </a:r>
                <a:endParaRPr lang="fr-FR" sz="3200" b="1" dirty="0"/>
              </a:p>
              <a:p>
                <a:pPr>
                  <a:spcBef>
                    <a:spcPts val="1543"/>
                  </a:spcBef>
                  <a:spcAft>
                    <a:spcPts val="1543"/>
                  </a:spcAft>
                </a:pPr>
                <a:r>
                  <a:rPr lang="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" sz="3200" dirty="0"/>
                  <a:t>Transformers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fr" sz="3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fr" sz="32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" sz="32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fr" sz="3200" baseline="-2500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fr" sz="3200" i="1" dirty="0"/>
                  <a:t> </a:t>
                </a:r>
                <a:r>
                  <a:rPr lang="fr" sz="3200" dirty="0"/>
                  <a:t>are trained on question-answers</a:t>
                </a:r>
                <a:endParaRPr sz="3200" i="1" dirty="0"/>
              </a:p>
            </p:txBody>
          </p:sp>
        </mc:Choice>
        <mc:Fallback>
          <p:sp>
            <p:nvSpPr>
              <p:cNvPr id="90" name="Google Shape;90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05" y="17980573"/>
                <a:ext cx="12349702" cy="2728922"/>
              </a:xfrm>
              <a:prstGeom prst="rect">
                <a:avLst/>
              </a:prstGeom>
              <a:blipFill>
                <a:blip r:embed="rId4"/>
                <a:stretch>
                  <a:fillRect l="-2158" t="-4186" b="-9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Google Shape;91;p13"/>
          <p:cNvSpPr/>
          <p:nvPr/>
        </p:nvSpPr>
        <p:spPr>
          <a:xfrm>
            <a:off x="13119536" y="19958145"/>
            <a:ext cx="15906086" cy="4364774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5020017" y="19651096"/>
            <a:ext cx="12033031" cy="5823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iVQA: new dataset for VideoQA evaluation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3502956" y="20325269"/>
            <a:ext cx="7275434" cy="383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10,000 videos </a:t>
            </a:r>
            <a:r>
              <a:rPr lang="fr" sz="3200" dirty="0" err="1"/>
              <a:t>from</a:t>
            </a:r>
            <a:r>
              <a:rPr lang="fr" sz="3200" dirty="0"/>
              <a:t> HowTo100M [1]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Manually annotated</a:t>
            </a:r>
            <a:endParaRPr sz="3200" dirty="0"/>
          </a:p>
          <a:p>
            <a:pPr>
              <a:spcBef>
                <a:spcPts val="1543"/>
              </a:spcBef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10,000 open-ended questions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5 correct answers per question</a:t>
            </a:r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Exclusion of non-visual questions to reduce language bias </a:t>
            </a:r>
            <a:endParaRPr sz="32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32610228" y="4971755"/>
            <a:ext cx="10315649" cy="164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Our model trained on HowToVQA69M</a:t>
            </a:r>
            <a:r>
              <a:rPr lang="fr" sz="3200" dirty="0">
                <a:solidFill>
                  <a:srgbClr val="FF00FF"/>
                </a:solidFill>
              </a:rPr>
              <a:t> (iii) </a:t>
            </a:r>
            <a:r>
              <a:rPr lang="fr" sz="3200" dirty="0"/>
              <a:t>outperforms its language-only variant</a:t>
            </a:r>
            <a:r>
              <a:rPr lang="fr" sz="3200" i="1" dirty="0"/>
              <a:t> </a:t>
            </a:r>
            <a:r>
              <a:rPr lang="fr" sz="3200" dirty="0">
                <a:solidFill>
                  <a:srgbClr val="FF00FF"/>
                </a:solidFill>
              </a:rPr>
              <a:t>(i) </a:t>
            </a:r>
            <a:r>
              <a:rPr lang="fr" sz="3200" dirty="0"/>
              <a:t>and</a:t>
            </a:r>
            <a:r>
              <a:rPr lang="fr" sz="3200" i="1" dirty="0"/>
              <a:t> </a:t>
            </a:r>
            <a:r>
              <a:rPr lang="fr" sz="3200" dirty="0"/>
              <a:t>its variant trained on HowTo100M [1] </a:t>
            </a:r>
            <a:r>
              <a:rPr lang="fr" sz="3200" dirty="0">
                <a:solidFill>
                  <a:srgbClr val="FF00FF"/>
                </a:solidFill>
              </a:rPr>
              <a:t>(ii)</a:t>
            </a:r>
            <a:r>
              <a:rPr lang="fr" sz="3200" dirty="0">
                <a:solidFill>
                  <a:srgbClr val="073763"/>
                </a:solidFill>
              </a:rPr>
              <a:t> </a:t>
            </a:r>
            <a:endParaRPr sz="3200"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29709418" y="9326420"/>
            <a:ext cx="4761769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Qualitative results</a:t>
            </a:r>
            <a:endParaRPr sz="4000" dirty="0">
              <a:solidFill>
                <a:srgbClr val="073763"/>
              </a:solidFill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9107573" y="11609024"/>
            <a:ext cx="3544955" cy="221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fruit is shown at the end?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watermelon (5)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FF0000"/>
                </a:solidFill>
              </a:rPr>
              <a:t> pineapple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slotted spoon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38761D"/>
                </a:solidFill>
              </a:rPr>
              <a:t>watermelon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1353" y="10000373"/>
            <a:ext cx="3240001" cy="16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30090925" y="11609024"/>
            <a:ext cx="3544955" cy="274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design are they making?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rose (4), rose flower (1)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pinwheel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piping bag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38761D"/>
                </a:solidFill>
              </a:rPr>
              <a:t>rose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6">
            <a:alphaModFix/>
          </a:blip>
          <a:srcRect l="6907"/>
          <a:stretch/>
        </p:blipFill>
        <p:spPr>
          <a:xfrm>
            <a:off x="30092582" y="10000373"/>
            <a:ext cx="3239999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34856253" y="11609024"/>
            <a:ext cx="2826667" cy="210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is in the man's hand?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shovel (3), spade (2)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coin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FF0000"/>
                </a:solidFill>
              </a:rPr>
              <a:t> planting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38761D"/>
                </a:solidFill>
              </a:rPr>
              <a:t> shovel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0286" y="10000373"/>
            <a:ext cx="3240000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29709418" y="15072344"/>
            <a:ext cx="13428802" cy="178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Our model pretrained on HowToVQA69M </a:t>
            </a:r>
            <a:r>
              <a:rPr lang="fr" sz="3200" dirty="0">
                <a:solidFill>
                  <a:srgbClr val="FF00FF"/>
                </a:solidFill>
              </a:rPr>
              <a:t>(iii) </a:t>
            </a:r>
            <a:r>
              <a:rPr lang="fr" sz="3200" dirty="0"/>
              <a:t>improves over its variant trained from scratch </a:t>
            </a:r>
            <a:r>
              <a:rPr lang="fr" sz="3200" dirty="0">
                <a:solidFill>
                  <a:srgbClr val="FF00FF"/>
                </a:solidFill>
              </a:rPr>
              <a:t>(i) </a:t>
            </a:r>
            <a:r>
              <a:rPr lang="fr" sz="3200" dirty="0"/>
              <a:t>and its variant pretrained on HowTo100M [1] </a:t>
            </a:r>
            <a:r>
              <a:rPr lang="fr" sz="3200" dirty="0">
                <a:solidFill>
                  <a:srgbClr val="FF00FF"/>
                </a:solidFill>
              </a:rPr>
              <a:t>(ii)</a:t>
            </a:r>
            <a:endParaRPr sz="3200" dirty="0">
              <a:solidFill>
                <a:srgbClr val="FF00FF"/>
              </a:solidFill>
            </a:endParaRPr>
          </a:p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State-of-the-art results on 4 existing VideoQA datasets</a:t>
            </a:r>
            <a:endParaRPr sz="3200" dirty="0"/>
          </a:p>
        </p:txBody>
      </p:sp>
      <p:graphicFrame>
        <p:nvGraphicFramePr>
          <p:cNvPr id="104" name="Google Shape;104;p13"/>
          <p:cNvGraphicFramePr/>
          <p:nvPr>
            <p:extLst>
              <p:ext uri="{D42A27DB-BD31-4B8C-83A1-F6EECF244321}">
                <p14:modId xmlns:p14="http://schemas.microsoft.com/office/powerpoint/2010/main" val="2195620237"/>
              </p:ext>
            </p:extLst>
          </p:nvPr>
        </p:nvGraphicFramePr>
        <p:xfrm>
          <a:off x="29613298" y="6668055"/>
          <a:ext cx="13312579" cy="2545139"/>
        </p:xfrm>
        <a:graphic>
          <a:graphicData uri="http://schemas.openxmlformats.org/drawingml/2006/table">
            <a:tbl>
              <a:tblPr>
                <a:noFill/>
                <a:tableStyleId>{5EB1116A-E40B-4745-AAD8-029FFFD8960B}</a:tableStyleId>
              </a:tblPr>
              <a:tblGrid>
                <a:gridCol w="196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9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64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Pretraining data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Random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0.09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25.0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4.4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11.6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38.4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VQA-T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1.9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0.3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VQA-T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12.2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7.5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12.2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51.1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9" name="Google Shape;109;p13"/>
          <p:cNvSpPr txBox="1"/>
          <p:nvPr/>
        </p:nvSpPr>
        <p:spPr>
          <a:xfrm>
            <a:off x="13502956" y="10077163"/>
            <a:ext cx="3282429" cy="242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</a:t>
            </a:r>
            <a:r>
              <a:rPr lang="fr" sz="2400" dirty="0"/>
              <a:t> Add some of your favorite sprinkles give it a mix.</a:t>
            </a:r>
            <a:endParaRPr sz="2400" dirty="0"/>
          </a:p>
          <a:p>
            <a:r>
              <a:rPr lang="fr" sz="2400" b="1" dirty="0"/>
              <a:t>Question:</a:t>
            </a:r>
            <a:r>
              <a:rPr lang="fr" sz="2400" dirty="0"/>
              <a:t> What can you add to the mix?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sprinkles</a:t>
            </a:r>
            <a:endParaRPr sz="2400" dirty="0"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02958" y="8432698"/>
            <a:ext cx="3239999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314186" y="8432695"/>
            <a:ext cx="3240001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21367579" y="10053857"/>
            <a:ext cx="3186608" cy="262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</a:t>
            </a:r>
            <a:r>
              <a:rPr lang="fr" sz="2400" dirty="0"/>
              <a:t> …do it on the other side, and you've peeled your orange</a:t>
            </a:r>
            <a:endParaRPr sz="2400" dirty="0"/>
          </a:p>
          <a:p>
            <a:r>
              <a:rPr lang="fr" sz="2400" b="1" dirty="0"/>
              <a:t>Question:</a:t>
            </a:r>
            <a:r>
              <a:rPr lang="fr" sz="2400" dirty="0"/>
              <a:t> What color did you peel on the other side?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orange</a:t>
            </a:r>
            <a:endParaRPr sz="2400" dirty="0"/>
          </a:p>
        </p:txBody>
      </p:sp>
      <p:sp>
        <p:nvSpPr>
          <p:cNvPr id="113" name="Google Shape;113;p13"/>
          <p:cNvSpPr txBox="1"/>
          <p:nvPr/>
        </p:nvSpPr>
        <p:spPr>
          <a:xfrm>
            <a:off x="25219801" y="10071455"/>
            <a:ext cx="3248040" cy="234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>
                <a:latin typeface="+mn-lt"/>
              </a:rPr>
              <a:t>Speech: </a:t>
            </a:r>
            <a:r>
              <a:rPr lang="fr" sz="2400" dirty="0">
                <a:latin typeface="+mn-lt"/>
              </a:rPr>
              <a:t>...I’ve had over a hundred emails.</a:t>
            </a:r>
            <a:endParaRPr sz="2400" dirty="0">
              <a:latin typeface="+mn-lt"/>
            </a:endParaRPr>
          </a:p>
          <a:p>
            <a:r>
              <a:rPr lang="fr" sz="2400" b="1" dirty="0">
                <a:latin typeface="+mn-lt"/>
              </a:rPr>
              <a:t>Question: </a:t>
            </a:r>
            <a:r>
              <a:rPr lang="fr" sz="2400" dirty="0">
                <a:latin typeface="+mn-lt"/>
              </a:rPr>
              <a:t>How many emails have I had?</a:t>
            </a:r>
            <a:endParaRPr sz="2400" dirty="0">
              <a:latin typeface="+mn-lt"/>
            </a:endParaRPr>
          </a:p>
          <a:p>
            <a:r>
              <a:rPr lang="fr" sz="2400" b="1" dirty="0">
                <a:latin typeface="+mn-lt"/>
              </a:rPr>
              <a:t>Answer:</a:t>
            </a:r>
            <a:r>
              <a:rPr lang="fr" sz="2400" dirty="0">
                <a:latin typeface="+mn-lt"/>
              </a:rPr>
              <a:t> over a hundre</a:t>
            </a:r>
            <a:r>
              <a:rPr lang="fr" sz="2400" dirty="0">
                <a:latin typeface="+mn-lt"/>
                <a:ea typeface="Times New Roman"/>
                <a:cs typeface="Times New Roman"/>
                <a:sym typeface="Times New Roman"/>
              </a:rPr>
              <a:t>d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19801" y="8432695"/>
            <a:ext cx="3240001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/>
        </p:nvSpPr>
        <p:spPr>
          <a:xfrm>
            <a:off x="21514718" y="12682078"/>
            <a:ext cx="2895171" cy="8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algn="ctr"/>
            <a:r>
              <a:rPr lang="fr" sz="2400" dirty="0">
                <a:solidFill>
                  <a:srgbClr val="ED7D31"/>
                </a:solidFill>
              </a:rPr>
              <a:t>Question-answer generation error</a:t>
            </a:r>
            <a:endParaRPr sz="2400" dirty="0"/>
          </a:p>
        </p:txBody>
      </p:sp>
      <p:sp>
        <p:nvSpPr>
          <p:cNvPr id="117" name="Google Shape;117;p13"/>
          <p:cNvSpPr txBox="1"/>
          <p:nvPr/>
        </p:nvSpPr>
        <p:spPr>
          <a:xfrm>
            <a:off x="25334693" y="12686508"/>
            <a:ext cx="3071829" cy="8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algn="ctr"/>
            <a:r>
              <a:rPr lang="fr" sz="2400" dirty="0">
                <a:solidFill>
                  <a:srgbClr val="FF0000"/>
                </a:solidFill>
              </a:rPr>
              <a:t>Question-answer unrelated to the video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8184472" y="9825755"/>
            <a:ext cx="4384490" cy="1078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 </a:t>
            </a:r>
            <a:r>
              <a:rPr lang="fr" sz="2400" dirty="0"/>
              <a:t>Fold them in half again, to make a triangle.</a:t>
            </a:r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15582" y="8161694"/>
            <a:ext cx="3316901" cy="165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/>
          <p:nvPr/>
        </p:nvSpPr>
        <p:spPr>
          <a:xfrm rot="-5400000">
            <a:off x="8072090" y="11253727"/>
            <a:ext cx="36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1029" dirty="0"/>
          </a:p>
        </p:txBody>
      </p:sp>
      <p:sp>
        <p:nvSpPr>
          <p:cNvPr id="121" name="Google Shape;121;p13"/>
          <p:cNvSpPr txBox="1"/>
          <p:nvPr/>
        </p:nvSpPr>
        <p:spPr>
          <a:xfrm>
            <a:off x="8541015" y="10598956"/>
            <a:ext cx="3859319" cy="156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r>
              <a:rPr lang="fr" sz="2400" b="1" dirty="0"/>
              <a:t>Generated Question: </a:t>
            </a:r>
            <a:r>
              <a:rPr lang="fr" sz="2400" dirty="0"/>
              <a:t>How do you make a triangle?</a:t>
            </a:r>
            <a:endParaRPr sz="2400" dirty="0"/>
          </a:p>
          <a:p>
            <a:r>
              <a:rPr lang="fr" sz="2400" b="1" dirty="0"/>
              <a:t>Generated Answer:</a:t>
            </a:r>
            <a:r>
              <a:rPr lang="fr" sz="2400" dirty="0"/>
              <a:t> fold them in half again</a:t>
            </a:r>
            <a:endParaRPr sz="2400" dirty="0"/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408573" y="8432698"/>
            <a:ext cx="3239999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17394236" y="10077163"/>
            <a:ext cx="3254336" cy="262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 </a:t>
            </a:r>
            <a:r>
              <a:rPr lang="fr" sz="2400" dirty="0"/>
              <a:t>...I'm going to show you how to unlock your ipod touch.</a:t>
            </a:r>
            <a:endParaRPr sz="2400" dirty="0"/>
          </a:p>
          <a:p>
            <a:r>
              <a:rPr lang="fr" sz="2400" b="1" dirty="0"/>
              <a:t>Question: </a:t>
            </a:r>
            <a:r>
              <a:rPr lang="fr" sz="2400" dirty="0"/>
              <a:t>What will I show you?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how to unlock your ipod touch</a:t>
            </a:r>
            <a:endParaRPr sz="2400" dirty="0"/>
          </a:p>
        </p:txBody>
      </p:sp>
      <p:pic>
        <p:nvPicPr>
          <p:cNvPr id="1026" name="Picture 2" descr="French Institute for Research in Computer Science and Automation - Wikipedia">
            <a:extLst>
              <a:ext uri="{FF2B5EF4-FFF2-40B4-BE49-F238E27FC236}">
                <a16:creationId xmlns:a16="http://schemas.microsoft.com/office/drawing/2014/main" id="{93C23732-0512-4742-B3E7-F79B6B09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7" y="249162"/>
            <a:ext cx="3363686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BE6C23-F09B-E54D-B523-793BF563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43" y="1747804"/>
            <a:ext cx="3864647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epMind · GitHub">
            <a:extLst>
              <a:ext uri="{FF2B5EF4-FFF2-40B4-BE49-F238E27FC236}">
                <a16:creationId xmlns:a16="http://schemas.microsoft.com/office/drawing/2014/main" id="{DA33B6A5-BDB2-F846-B9BC-13C1BF2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95" y="245584"/>
            <a:ext cx="1466496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BADB39C-95F8-ED4B-9BDE-496F7E3B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2" y="1678797"/>
            <a:ext cx="3363686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EB6D7-DBEC-CE48-B14F-E329736231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610405" y="4598726"/>
            <a:ext cx="6934918" cy="37046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7AE26-FADC-6E45-9784-AC58AF5EDC3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19978" y="14311486"/>
            <a:ext cx="8726011" cy="52014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6" name="Google Shape;65;p13">
                <a:extLst>
                  <a:ext uri="{FF2B5EF4-FFF2-40B4-BE49-F238E27FC236}">
                    <a16:creationId xmlns:a16="http://schemas.microsoft.com/office/drawing/2014/main" id="{F26F3B17-8B2B-6B43-94BA-4ED85BCD8A88}"/>
                  </a:ext>
                </a:extLst>
              </p:cNvPr>
              <p:cNvSpPr txBox="1"/>
              <p:nvPr/>
            </p:nvSpPr>
            <p:spPr>
              <a:xfrm>
                <a:off x="22199907" y="14543602"/>
                <a:ext cx="6671797" cy="473684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pPr>
                  <a:buSzPts val="600"/>
                </a:pPr>
                <a:r>
                  <a:rPr lang="fr-FR" sz="4000" dirty="0">
                    <a:solidFill>
                      <a:srgbClr val="073763"/>
                    </a:solidFill>
                  </a:rPr>
                  <a:t>Training with a large-scale vocabulary of answers</a:t>
                </a:r>
              </a:p>
              <a:p>
                <a:pPr>
                  <a:spcBef>
                    <a:spcPts val="1714"/>
                  </a:spcBef>
                  <a:buSzPts val="600"/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Contrastive loss between a video-question transformer and an answer transformer</a:t>
                </a:r>
              </a:p>
              <a:p>
                <a:pPr>
                  <a:spcBef>
                    <a:spcPts val="1714"/>
                  </a:spcBef>
                  <a:spcAft>
                    <a:spcPts val="1714"/>
                  </a:spcAft>
                  <a:buSzPts val="600"/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For each triplet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vi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qi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ai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3200" dirty="0"/>
                  <a:t>, we construct negative triplets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vi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qi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aj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3200" dirty="0"/>
                  <a:t>,                by </a:t>
                </a:r>
                <a:r>
                  <a:rPr lang="fr-FR" sz="3200" dirty="0" err="1"/>
                  <a:t>sampling</a:t>
                </a:r>
                <a:r>
                  <a:rPr lang="fr-FR" sz="3200" dirty="0"/>
                  <a:t> </a:t>
                </a:r>
                <a:r>
                  <a:rPr lang="fr-FR" sz="3200" dirty="0" err="1"/>
                  <a:t>random</a:t>
                </a:r>
                <a:r>
                  <a:rPr lang="fr-FR" sz="3200" dirty="0"/>
                  <a:t> </a:t>
                </a:r>
                <a:r>
                  <a:rPr lang="fr-FR" sz="3200" dirty="0" err="1"/>
                  <a:t>answers</a:t>
                </a:r>
                <a:r>
                  <a:rPr lang="fr-FR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fr-FR" sz="3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sz="32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56" name="Google Shape;65;p13">
                <a:extLst>
                  <a:ext uri="{FF2B5EF4-FFF2-40B4-BE49-F238E27FC236}">
                    <a16:creationId xmlns:a16="http://schemas.microsoft.com/office/drawing/2014/main" id="{F26F3B17-8B2B-6B43-94BA-4ED85BCD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9907" y="14543602"/>
                <a:ext cx="6671797" cy="4736849"/>
              </a:xfrm>
              <a:prstGeom prst="rect">
                <a:avLst/>
              </a:prstGeom>
              <a:blipFill>
                <a:blip r:embed="rId19"/>
                <a:stretch>
                  <a:fillRect l="-3992" t="-2406" r="-26046" b="-2406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5384370-0795-3341-9049-32864C4A8059}"/>
              </a:ext>
            </a:extLst>
          </p:cNvPr>
          <p:cNvSpPr/>
          <p:nvPr/>
        </p:nvSpPr>
        <p:spPr>
          <a:xfrm>
            <a:off x="21036533" y="21942770"/>
            <a:ext cx="8080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latin typeface="+mn-lt"/>
                <a:ea typeface="+mn-ea"/>
                <a:cs typeface="+mn-cs"/>
              </a:rPr>
              <a:t>Question: 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What shape is the handcraft item in the end?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2C123F7-3078-8F43-8C10-DF0B72BFB5C4}"/>
              </a:ext>
            </a:extLst>
          </p:cNvPr>
          <p:cNvSpPr/>
          <p:nvPr/>
        </p:nvSpPr>
        <p:spPr>
          <a:xfrm>
            <a:off x="23677042" y="22483978"/>
            <a:ext cx="904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shell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BBCC936-AD1F-814F-BF72-17496CF1A12F}"/>
              </a:ext>
            </a:extLst>
          </p:cNvPr>
          <p:cNvSpPr/>
          <p:nvPr/>
        </p:nvSpPr>
        <p:spPr>
          <a:xfrm>
            <a:off x="23677042" y="2299545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spiral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F126267-D9FE-524F-9559-09A77E49D441}"/>
              </a:ext>
            </a:extLst>
          </p:cNvPr>
          <p:cNvSpPr/>
          <p:nvPr/>
        </p:nvSpPr>
        <p:spPr>
          <a:xfrm>
            <a:off x="23677042" y="23524063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heart</a:t>
            </a:r>
            <a:endParaRPr 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2B635F-9A4C-EC4B-9A72-A7EE6C188169}"/>
              </a:ext>
            </a:extLst>
          </p:cNvPr>
          <p:cNvSpPr/>
          <p:nvPr/>
        </p:nvSpPr>
        <p:spPr>
          <a:xfrm>
            <a:off x="25590852" y="22483978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2 annotators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A3BA03-CE07-0449-9265-64595809FE83}"/>
              </a:ext>
            </a:extLst>
          </p:cNvPr>
          <p:cNvSpPr/>
          <p:nvPr/>
        </p:nvSpPr>
        <p:spPr>
          <a:xfrm>
            <a:off x="25590851" y="22995452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2 annotators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5DA140-6FDA-FD4B-923E-D6E2700C26EC}"/>
              </a:ext>
            </a:extLst>
          </p:cNvPr>
          <p:cNvSpPr/>
          <p:nvPr/>
        </p:nvSpPr>
        <p:spPr>
          <a:xfrm>
            <a:off x="25582181" y="23524063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1 annotator</a:t>
            </a:r>
            <a:endParaRPr 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89D2841-DA7D-A74A-93F7-BEFCC342FD4A}"/>
              </a:ext>
            </a:extLst>
          </p:cNvPr>
          <p:cNvSpPr/>
          <p:nvPr/>
        </p:nvSpPr>
        <p:spPr>
          <a:xfrm>
            <a:off x="21814824" y="22970705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fr-FR" sz="2400" b="1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Answers</a:t>
            </a:r>
            <a:endParaRPr lang="fr-FR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Accolade ouvrante 161">
            <a:extLst>
              <a:ext uri="{FF2B5EF4-FFF2-40B4-BE49-F238E27FC236}">
                <a16:creationId xmlns:a16="http://schemas.microsoft.com/office/drawing/2014/main" id="{0DED43B0-9595-FF49-B12A-C1E9690B3418}"/>
              </a:ext>
            </a:extLst>
          </p:cNvPr>
          <p:cNvSpPr/>
          <p:nvPr/>
        </p:nvSpPr>
        <p:spPr>
          <a:xfrm>
            <a:off x="23310290" y="22530133"/>
            <a:ext cx="251793" cy="1455595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" name="Image 162">
            <a:extLst>
              <a:ext uri="{FF2B5EF4-FFF2-40B4-BE49-F238E27FC236}">
                <a16:creationId xmlns:a16="http://schemas.microsoft.com/office/drawing/2014/main" id="{E40213F4-6808-3C42-9B8E-687C3FFBC2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43774" y="20233489"/>
            <a:ext cx="2832787" cy="162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A35A6E-A54E-6544-AF9B-A2E33DE84E4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9528" y="13090345"/>
            <a:ext cx="11158889" cy="5012501"/>
          </a:xfrm>
          <a:prstGeom prst="rect">
            <a:avLst/>
          </a:prstGeom>
        </p:spPr>
      </p:pic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183E93FD-4122-F04D-9AAE-C06A3925F36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789309" y="23412400"/>
            <a:ext cx="662576" cy="662576"/>
          </a:xfrm>
          <a:prstGeom prst="rect">
            <a:avLst/>
          </a:prstGeom>
        </p:spPr>
      </p:pic>
      <p:pic>
        <p:nvPicPr>
          <p:cNvPr id="336" name="Graphique 335" descr="Coche">
            <a:extLst>
              <a:ext uri="{FF2B5EF4-FFF2-40B4-BE49-F238E27FC236}">
                <a16:creationId xmlns:a16="http://schemas.microsoft.com/office/drawing/2014/main" id="{5A2AAFF6-2CD9-7D45-912D-A9B13CE7DF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789309" y="22922543"/>
            <a:ext cx="662576" cy="662576"/>
          </a:xfrm>
          <a:prstGeom prst="rect">
            <a:avLst/>
          </a:prstGeom>
        </p:spPr>
      </p:pic>
      <p:pic>
        <p:nvPicPr>
          <p:cNvPr id="337" name="Graphique 336" descr="Coche">
            <a:extLst>
              <a:ext uri="{FF2B5EF4-FFF2-40B4-BE49-F238E27FC236}">
                <a16:creationId xmlns:a16="http://schemas.microsoft.com/office/drawing/2014/main" id="{82F79A75-8AB1-3640-83DB-0505E9660A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789309" y="22432686"/>
            <a:ext cx="662576" cy="662576"/>
          </a:xfrm>
          <a:prstGeom prst="rect">
            <a:avLst/>
          </a:prstGeom>
        </p:spPr>
      </p:pic>
      <p:pic>
        <p:nvPicPr>
          <p:cNvPr id="338" name="Graphique 337" descr="Coche">
            <a:extLst>
              <a:ext uri="{FF2B5EF4-FFF2-40B4-BE49-F238E27FC236}">
                <a16:creationId xmlns:a16="http://schemas.microsoft.com/office/drawing/2014/main" id="{A0B89DB2-DF52-1748-9C3A-0B6530388F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8588259" y="12721870"/>
            <a:ext cx="866290" cy="866290"/>
          </a:xfrm>
          <a:prstGeom prst="rect">
            <a:avLst/>
          </a:prstGeom>
        </p:spPr>
      </p:pic>
      <p:pic>
        <p:nvPicPr>
          <p:cNvPr id="339" name="Graphique 338" descr="Coche">
            <a:extLst>
              <a:ext uri="{FF2B5EF4-FFF2-40B4-BE49-F238E27FC236}">
                <a16:creationId xmlns:a16="http://schemas.microsoft.com/office/drawing/2014/main" id="{E2272DAA-7479-964C-848B-43AC4DC8CF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604087" y="12721870"/>
            <a:ext cx="866290" cy="8662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B71267B-E0CF-D04E-98EC-CF70539A9F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769288" y="166422"/>
            <a:ext cx="5692248" cy="142306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CB2BB2B-6DC4-5348-86AD-385D378F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5243" y="1300472"/>
            <a:ext cx="20828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Google Shape;79;p13">
            <a:extLst>
              <a:ext uri="{FF2B5EF4-FFF2-40B4-BE49-F238E27FC236}">
                <a16:creationId xmlns:a16="http://schemas.microsoft.com/office/drawing/2014/main" id="{449A8637-54A1-7240-AF46-95115BE72D1E}"/>
              </a:ext>
            </a:extLst>
          </p:cNvPr>
          <p:cNvSpPr txBox="1"/>
          <p:nvPr/>
        </p:nvSpPr>
        <p:spPr>
          <a:xfrm>
            <a:off x="21768588" y="3980191"/>
            <a:ext cx="6583157" cy="631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-FR" sz="3200" b="1" dirty="0" err="1">
                <a:solidFill>
                  <a:schemeClr val="bg2"/>
                </a:solidFill>
              </a:rPr>
              <a:t>Comparison</a:t>
            </a:r>
            <a:r>
              <a:rPr lang="fr-FR" sz="3200" b="1" dirty="0">
                <a:solidFill>
                  <a:schemeClr val="bg2"/>
                </a:solidFill>
              </a:rPr>
              <a:t> of </a:t>
            </a:r>
            <a:r>
              <a:rPr lang="fr-FR" sz="3200" b="1" dirty="0" err="1">
                <a:solidFill>
                  <a:schemeClr val="bg2"/>
                </a:solidFill>
              </a:rPr>
              <a:t>VideoQA</a:t>
            </a:r>
            <a:r>
              <a:rPr lang="fr-FR" sz="3200" b="1" dirty="0">
                <a:solidFill>
                  <a:schemeClr val="bg2"/>
                </a:solidFill>
              </a:rPr>
              <a:t> </a:t>
            </a:r>
            <a:r>
              <a:rPr lang="fr-FR" sz="3200" b="1" dirty="0" err="1">
                <a:solidFill>
                  <a:schemeClr val="bg2"/>
                </a:solidFill>
              </a:rPr>
              <a:t>datasets</a:t>
            </a:r>
            <a:endParaRPr sz="3200" b="1" dirty="0">
              <a:solidFill>
                <a:schemeClr val="bg2"/>
              </a:solidFill>
            </a:endParaRPr>
          </a:p>
        </p:txBody>
      </p:sp>
      <p:sp>
        <p:nvSpPr>
          <p:cNvPr id="82" name="Google Shape;56;p13">
            <a:extLst>
              <a:ext uri="{FF2B5EF4-FFF2-40B4-BE49-F238E27FC236}">
                <a16:creationId xmlns:a16="http://schemas.microsoft.com/office/drawing/2014/main" id="{592DBC95-E87E-E645-B75C-CE38F46FB51D}"/>
              </a:ext>
            </a:extLst>
          </p:cNvPr>
          <p:cNvSpPr/>
          <p:nvPr/>
        </p:nvSpPr>
        <p:spPr>
          <a:xfrm>
            <a:off x="29320736" y="22235981"/>
            <a:ext cx="14140800" cy="2086938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83" name="Google Shape;64;p13">
            <a:extLst>
              <a:ext uri="{FF2B5EF4-FFF2-40B4-BE49-F238E27FC236}">
                <a16:creationId xmlns:a16="http://schemas.microsoft.com/office/drawing/2014/main" id="{3B07F232-4A90-BE4E-A005-0061035D1ECA}"/>
              </a:ext>
            </a:extLst>
          </p:cNvPr>
          <p:cNvSpPr txBox="1"/>
          <p:nvPr/>
        </p:nvSpPr>
        <p:spPr>
          <a:xfrm>
            <a:off x="34213787" y="21989232"/>
            <a:ext cx="3606612" cy="4616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References</a:t>
            </a:r>
            <a:endParaRPr sz="4800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1002</Words>
  <Application>Microsoft Macintosh PowerPoint</Application>
  <PresentationFormat>Personnalisé</PresentationFormat>
  <Paragraphs>195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 Math</vt:lpstr>
      <vt:lpstr>Times New Roman</vt:lpstr>
      <vt:lpstr>Simple Light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Antoine Yang</cp:lastModifiedBy>
  <cp:revision>35</cp:revision>
  <dcterms:modified xsi:type="dcterms:W3CDTF">2021-10-02T07:12:32Z</dcterms:modified>
</cp:coreProperties>
</file>